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58" r:id="rId6"/>
    <p:sldId id="259" r:id="rId7"/>
    <p:sldId id="260" r:id="rId8"/>
    <p:sldId id="261" r:id="rId9"/>
    <p:sldId id="270" r:id="rId10"/>
    <p:sldId id="271" r:id="rId11"/>
    <p:sldId id="272" r:id="rId12"/>
    <p:sldId id="263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5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E6F32-CA5E-41C9-9816-9C949FEF04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C145A-0B56-440D-A15C-7AA400D30A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8E7D-5A26-44FF-BF6C-9275A4F6B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05E7E-524E-438D-AB8C-4E62B8030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7E39C6-44B0-4330-881C-16DE2FE7DA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0231F-8986-4BA9-915E-C0CB33431F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E3874-B0FD-4A5F-887E-892DE437AC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C7EEF-D489-4026-A9F6-78E33FE6A1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B7CD-AD59-4FB0-8862-F2DB36FFB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B71EF-E543-428C-8258-5CCE0A5694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7B4B8-0F73-4B6B-83B9-36AC65CCAE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1654-6951-40F0-94E9-D3EDC3B935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560-1290-4632-9B10-E834C1D4AA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533271-BC6F-4521-8A87-777E8DAD335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773238"/>
            <a:ext cx="8424863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Урок биологии в 10 классе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«Реализация наследственной информации в клетке. Генетический код.»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868863"/>
            <a:ext cx="8496300" cy="1655762"/>
          </a:xfrm>
        </p:spPr>
        <p:txBody>
          <a:bodyPr/>
          <a:lstStyle/>
          <a:p>
            <a:r>
              <a:rPr lang="ru-RU" dirty="0" smtClean="0">
                <a:solidFill>
                  <a:srgbClr val="FFFF99"/>
                </a:solidFill>
              </a:rPr>
              <a:t>			</a:t>
            </a:r>
            <a:r>
              <a:rPr lang="ru-RU" b="1" dirty="0" smtClean="0"/>
              <a:t>  Ефимова Г.В., </a:t>
            </a:r>
          </a:p>
          <a:p>
            <a:r>
              <a:rPr lang="ru-RU" b="1" dirty="0" smtClean="0"/>
              <a:t>				учитель биологии </a:t>
            </a:r>
          </a:p>
          <a:p>
            <a:r>
              <a:rPr lang="ru-RU" b="1" dirty="0" smtClean="0"/>
              <a:t>                                МКОУ СОШ № 16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признак - карий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 глаз;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цвет определяется пигментом, а это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природе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химическое вещество;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химические вещества образуются в ходе химических реакций;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химические реакции идут под контролем ферментов;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 ферменты по природе белки (Не все белки – ферменты, но все ферменты – белки).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Строение белка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b="1" dirty="0"/>
              <a:t>М (1)– М(2) – М (3)-  М(4) -  М (5)-  …….</a:t>
            </a:r>
          </a:p>
          <a:p>
            <a:pPr>
              <a:buFont typeface="Wingdings" pitchFamily="2" charset="2"/>
              <a:buNone/>
            </a:pPr>
            <a:endParaRPr lang="ru-RU" b="1" dirty="0"/>
          </a:p>
          <a:p>
            <a:pPr>
              <a:buFont typeface="Wingdings" pitchFamily="2" charset="2"/>
              <a:buNone/>
            </a:pPr>
            <a:endParaRPr lang="ru-RU" b="1" dirty="0"/>
          </a:p>
          <a:p>
            <a:pPr>
              <a:buFont typeface="Wingdings" pitchFamily="2" charset="2"/>
              <a:buNone/>
            </a:pPr>
            <a:r>
              <a:rPr lang="ru-RU" b="1" dirty="0"/>
              <a:t>	М – любая из 20 аминокислот</a:t>
            </a:r>
          </a:p>
          <a:p>
            <a:pPr>
              <a:buFont typeface="Wingdings" pitchFamily="2" charset="2"/>
              <a:buNone/>
            </a:pPr>
            <a:endParaRPr lang="ru-RU" b="1" dirty="0"/>
          </a:p>
          <a:p>
            <a:pPr>
              <a:buFont typeface="Wingdings" pitchFamily="2" charset="2"/>
              <a:buNone/>
            </a:pPr>
            <a:r>
              <a:rPr lang="ru-RU" b="1" dirty="0"/>
              <a:t>	А (12)– А (3)– А (5) – А(10) – А (1)…….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None/>
            </a:pPr>
            <a:endParaRPr lang="ru-RU" sz="20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Информация (</a:t>
            </a:r>
            <a:r>
              <a:rPr lang="ru-RU" sz="2000" b="1" dirty="0" err="1" smtClean="0">
                <a:solidFill>
                  <a:srgbClr val="003366"/>
                </a:solidFill>
              </a:rPr>
              <a:t>и-РНК</a:t>
            </a:r>
            <a:r>
              <a:rPr lang="ru-RU" sz="2000" b="1" dirty="0" smtClean="0">
                <a:solidFill>
                  <a:srgbClr val="003366"/>
                </a:solidFill>
              </a:rPr>
              <a:t>)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ДНК (ядро)    			</a:t>
            </a:r>
            <a:r>
              <a:rPr lang="ru-RU" sz="2000" b="1" dirty="0" err="1" smtClean="0">
                <a:solidFill>
                  <a:srgbClr val="003366"/>
                </a:solidFill>
              </a:rPr>
              <a:t>р</a:t>
            </a:r>
            <a:r>
              <a:rPr lang="ru-RU" sz="2000" b="1" dirty="0" smtClean="0">
                <a:solidFill>
                  <a:srgbClr val="003366"/>
                </a:solidFill>
              </a:rPr>
              <a:t>   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					и								б								о	</a:t>
            </a:r>
            <a:endParaRPr lang="ru-RU" sz="2000" b="1" dirty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АТФ (митохондрия)		с   		Специфический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					о		белок</a:t>
            </a:r>
            <a:endParaRPr lang="ru-RU" sz="2000" b="1" dirty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					м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					а</a:t>
            </a:r>
            <a:endParaRPr lang="ru-RU" sz="2000" b="1" dirty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Т-РНК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3366"/>
                </a:solidFill>
              </a:rPr>
              <a:t>(аминокислота)</a:t>
            </a:r>
            <a:endParaRPr lang="ru-RU" sz="2000" b="1" dirty="0">
              <a:solidFill>
                <a:srgbClr val="003366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714876" y="3643314"/>
            <a:ext cx="100013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Сравнительная характеристика </a:t>
            </a:r>
            <a:br>
              <a:rPr lang="ru-RU" sz="3200" b="1" dirty="0" smtClean="0"/>
            </a:br>
            <a:r>
              <a:rPr lang="ru-RU" sz="3200" b="1" dirty="0" smtClean="0"/>
              <a:t>ДНК и белка</a:t>
            </a:r>
            <a:endParaRPr lang="ru-RU" sz="3200" b="1" dirty="0"/>
          </a:p>
        </p:txBody>
      </p:sp>
      <p:graphicFrame>
        <p:nvGraphicFramePr>
          <p:cNvPr id="35900" name="Group 60"/>
          <p:cNvGraphicFramePr>
            <a:graphicFrameLocks noGrp="1"/>
          </p:cNvGraphicFramePr>
          <p:nvPr>
            <p:ph idx="1"/>
          </p:nvPr>
        </p:nvGraphicFramePr>
        <p:xfrm>
          <a:off x="571472" y="1928801"/>
          <a:ext cx="8229600" cy="480767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320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Признаки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ДНК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Белок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Биополимер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2.Мономер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7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3.Количество видов мономеров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Свойство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5013325"/>
            <a:ext cx="8002587" cy="15113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latin typeface="Times New Roman" pitchFamily="18" charset="0"/>
              </a:rPr>
              <a:t>	Схематичное </a:t>
            </a:r>
            <a:r>
              <a:rPr lang="ru-RU" sz="2400" b="1" dirty="0">
                <a:latin typeface="Times New Roman" pitchFamily="18" charset="0"/>
              </a:rPr>
              <a:t>строение вируса</a:t>
            </a:r>
            <a:r>
              <a:rPr lang="ru-RU" sz="2400" dirty="0">
                <a:latin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1 - сердцевина (однонитчатая РНК или ДНК); 2 - белковая оболочка (</a:t>
            </a:r>
            <a:r>
              <a:rPr lang="ru-RU" sz="2400" dirty="0" err="1">
                <a:latin typeface="Times New Roman" pitchFamily="18" charset="0"/>
              </a:rPr>
              <a:t>капсид</a:t>
            </a:r>
            <a:r>
              <a:rPr lang="ru-RU" sz="2400" dirty="0">
                <a:latin typeface="Times New Roman" pitchFamily="18" charset="0"/>
              </a:rPr>
              <a:t>); 3 - дополнительная липопротеидная оболочка; 4 - </a:t>
            </a:r>
            <a:r>
              <a:rPr lang="ru-RU" sz="2400" dirty="0" err="1">
                <a:latin typeface="Times New Roman" pitchFamily="18" charset="0"/>
              </a:rPr>
              <a:t>капсомеры</a:t>
            </a:r>
            <a:r>
              <a:rPr lang="ru-RU" sz="2400" dirty="0">
                <a:latin typeface="Times New Roman" pitchFamily="18" charset="0"/>
              </a:rPr>
              <a:t> (структурные части </a:t>
            </a:r>
            <a:r>
              <a:rPr lang="ru-RU" sz="2400" dirty="0" err="1">
                <a:latin typeface="Times New Roman" pitchFamily="18" charset="0"/>
              </a:rPr>
              <a:t>капсида</a:t>
            </a:r>
            <a:r>
              <a:rPr lang="ru-RU" sz="2400" dirty="0">
                <a:latin typeface="Times New Roman" pitchFamily="18" charset="0"/>
              </a:rPr>
              <a:t>). </a:t>
            </a:r>
          </a:p>
        </p:txBody>
      </p:sp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2339975" y="476250"/>
            <a:ext cx="4895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Строение вируса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52228" name="Picture 7" descr="pic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84313"/>
            <a:ext cx="705643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А + - - - -</a:t>
            </a:r>
            <a:endParaRPr lang="ru-RU" sz="6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6000" dirty="0" smtClean="0"/>
              <a:t>		</a:t>
            </a: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 - - + + -</a:t>
            </a:r>
            <a:endParaRPr lang="ru-RU" sz="6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6000" dirty="0" smtClean="0"/>
              <a:t>		</a:t>
            </a:r>
            <a:r>
              <a:rPr lang="ru-RU" sz="6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- + + - +</a:t>
            </a:r>
            <a:endParaRPr lang="ru-RU" sz="6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6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b="1" dirty="0"/>
              <a:t>Генетический код – это отображение наследственной информации о последовательности расположения аминокислот в белке триплетами (тройкой нуклеотидов) ДНК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b="1" dirty="0" smtClean="0"/>
              <a:t>Ген </a:t>
            </a:r>
            <a:r>
              <a:rPr lang="ru-RU" b="1" dirty="0"/>
              <a:t>– участок ДНК, несущий информацию о первичной структуре белка-фермента</a:t>
            </a:r>
          </a:p>
        </p:txBody>
      </p:sp>
      <p:pic>
        <p:nvPicPr>
          <p:cNvPr id="61444" name="Picture 5" descr="080106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84963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371600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200" b="1" dirty="0" smtClean="0"/>
              <a:t>Установите </a:t>
            </a:r>
            <a:r>
              <a:rPr lang="ru-RU" sz="3200" b="1" dirty="0"/>
              <a:t>соответствие между свойством кода и его определением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/>
              <a:t>		</a:t>
            </a:r>
            <a:r>
              <a:rPr lang="ru-RU" sz="1600" b="1"/>
              <a:t>Свойства кода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1). Код триплетен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2) Код однозначен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3) Код избыточен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4) Код универсален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Определения свойств кода: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А.  Каждая аминокислота может определяться более чем одним триплетом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Б. Три нуклеотида несут информацию об одной аминокислоте.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В. У животных, растений, грибов, бактерий и вирусов генетический код одинаков.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		Г. Один и тот же триплет несет информацию только об одной аминокислоте.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</p:txBody>
      </p:sp>
      <p:graphicFrame>
        <p:nvGraphicFramePr>
          <p:cNvPr id="39962" name="Group 26"/>
          <p:cNvGraphicFramePr>
            <a:graphicFrameLocks noGrp="1"/>
          </p:cNvGraphicFramePr>
          <p:nvPr>
            <p:ph sz="half" idx="2"/>
          </p:nvPr>
        </p:nvGraphicFramePr>
        <p:xfrm>
          <a:off x="5076825" y="2047240"/>
          <a:ext cx="3609975" cy="1036320"/>
        </p:xfrm>
        <a:graphic>
          <a:graphicData uri="http://schemas.openxmlformats.org/drawingml/2006/table">
            <a:tbl>
              <a:tblPr/>
              <a:tblGrid>
                <a:gridCol w="903288"/>
                <a:gridCol w="901700"/>
                <a:gridCol w="903287"/>
                <a:gridCol w="901700"/>
              </a:tblGrid>
              <a:tr h="327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ru-RU" sz="2800" b="1" dirty="0" smtClean="0"/>
              <a:t>Определите </a:t>
            </a:r>
            <a:r>
              <a:rPr lang="ru-RU" sz="2800" b="1" dirty="0"/>
              <a:t>о каких аминокислотах несет информацию следующий триплеты: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	</a:t>
            </a:r>
            <a:r>
              <a:rPr lang="ru-RU" sz="2800" b="1" dirty="0"/>
              <a:t>ТТА ___________________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	ААГ____________________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	ААА____________________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	 ГГЦ____________________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	АТТ_____________________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/>
              <a:t>	АТЦ</a:t>
            </a:r>
            <a:r>
              <a:rPr lang="ru-RU" sz="2800" dirty="0"/>
              <a:t>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Эпиграф к уроку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« </a:t>
            </a:r>
            <a:r>
              <a:rPr lang="ru-RU" b="1" dirty="0" smtClean="0"/>
              <a:t>Старайся дать уму как можно больше   пищи»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			</a:t>
            </a:r>
            <a:r>
              <a:rPr lang="ru-RU" b="1" dirty="0" smtClean="0"/>
              <a:t>Л.Н.Толстой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Фрагмент цепи ДНК имеет последовательность нуклеотидов: ГГАТЦТАААЦАТ. Определите последовательность нуклеотидов на второй цепи ДНК и последовательность аминокислот  фрагмента молекулы белка, используя таблицу генетического кода  учебника.</a:t>
            </a:r>
          </a:p>
          <a:p>
            <a:pPr>
              <a:buNone/>
            </a:pPr>
            <a:r>
              <a:rPr lang="ru-RU" sz="2400" b="1" dirty="0" smtClean="0"/>
              <a:t>		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Дан фрагмент молекулы белка: лизин – </a:t>
            </a:r>
            <a:r>
              <a:rPr lang="ru-RU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треонин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аргинин-лейцин-лизин. Определите,  какими триплетами ДНК зашифрована информация о данных аминокислотах. Используйте таблицу генетического кода.</a:t>
            </a:r>
          </a:p>
          <a:p>
            <a:endParaRPr lang="ru-RU" sz="24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sz="2800" dirty="0" smtClean="0"/>
              <a:t>«Нить ДНК – это письмо, записанное с помощью алфавита химических соединений, называемыми нуклеотидами. Одна буква – 1 нуклеотид. Невероятно просто, даже не верится, что код жизни записан символами, которые мы можем свободно прочитать. Удивительно, как людям удалось постичь алфавит жизни?»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						М. </a:t>
            </a:r>
            <a:r>
              <a:rPr lang="ru-RU" sz="2800" dirty="0" err="1" smtClean="0"/>
              <a:t>Ридли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4857" y="2967335"/>
            <a:ext cx="605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урок!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6727" name="Group 103"/>
          <p:cNvGraphicFramePr>
            <a:graphicFrameLocks noGrp="1"/>
          </p:cNvGraphicFramePr>
          <p:nvPr>
            <p:ph idx="1"/>
          </p:nvPr>
        </p:nvGraphicFramePr>
        <p:xfrm>
          <a:off x="428596" y="215482"/>
          <a:ext cx="8229600" cy="6642518"/>
        </p:xfrm>
        <a:graphic>
          <a:graphicData uri="http://schemas.openxmlformats.org/drawingml/2006/table">
            <a:tbl>
              <a:tblPr/>
              <a:tblGrid>
                <a:gridCol w="6562725"/>
                <a:gridCol w="865188"/>
                <a:gridCol w="801687"/>
              </a:tblGrid>
              <a:tr h="1054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 начале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 конце урока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 Я владею материалом по теме «Химический состав клетки»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  Я могу дать подробную  характеристику следующим биополимерам: белкам и нуклеиновым кислотам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 Я знаю, что такое метаболизм, умею давать характеристики двум сторонам метаболизма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 Я знаю,  каким способом и о чем записана наследственная информация в клетке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 Я понимаю смысл понятия «генетический код», «триплет»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 Я могу назвать и пояснить  смысл свойств генетического кода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7. Я могу пояснить смысл цитаты Мэтта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Ридли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«Нить ДНК – это письмо, записанное с помощью алфавита химических соединений, называемыми нуклеотидами. Одна буква – 1 нуклеотид. Невероятно просто, даже не верится, что код жизни записан символами, которые мы можем свободно прочитать. Удивительно, как людям удалось постичь алфавит жизни?»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9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8. Я умею решать цитологические  задачи на применение материала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План </a:t>
            </a:r>
            <a:r>
              <a:rPr lang="ru-RU" b="1" dirty="0"/>
              <a:t>урока: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1. Повторение материала по </a:t>
            </a:r>
            <a:r>
              <a:rPr lang="ru-RU" b="1" dirty="0" smtClean="0"/>
              <a:t>темам «Химический состав клетки», «Обмен веществ и превращение энергии».</a:t>
            </a:r>
            <a:endParaRPr lang="ru-RU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2. Наследственная информация: понятие и способ записи.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3. Ген, генетический код. Свойства генетического кода.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4. Решение цитологических задач.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5. Выводы.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Задание 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каком веществе идет речь в данных цепочках слов?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биополимер, пептидная, аминокислота, 20, первичная, вторичная, третичная, четвертичная структуры, ферменты, каталаза, гемоглобин;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двойная спираль, водородная связь, биополимер, нуклеотид, Уотсон и Крик, </a:t>
            </a:r>
            <a:r>
              <a:rPr lang="ru-RU" sz="28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адениновый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тиминовый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цитозиновый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гуаниновый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дезоксирибоза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Задание 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Составьте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краткую характеристику этих веществ,  извлекая информацию из данных цепочек.</a:t>
            </a:r>
          </a:p>
          <a:p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Задание 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Выберите </a:t>
            </a:r>
            <a:r>
              <a:rPr lang="ru-RU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цепочке слов только те, которые  характеризуют ДНК, а затем 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РНК:</a:t>
            </a:r>
            <a:endParaRPr lang="ru-RU" sz="2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ядро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митохондрии, хлоропласты, рибосомы, цитоплазма, нуклеотид, А, Г, Ц, Т, У, </a:t>
            </a:r>
            <a:r>
              <a:rPr lang="ru-RU" sz="2800" b="1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дезоксирибоза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рибоза, двойная спираль, репликация; хранение и передача наследственной информации, транспорт аминокислот, входят в состав рибосом, передача информации с ядра на рибосому).</a:t>
            </a:r>
          </a:p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Задание 4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Какая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связь существует между перечисленными понятиями? </a:t>
            </a:r>
          </a:p>
          <a:p>
            <a:pPr>
              <a:buNone/>
            </a:pPr>
            <a:r>
              <a:rPr lang="ru-RU" sz="2400" b="1" dirty="0" smtClean="0"/>
              <a:t>	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ассимиляция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ферменты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пластический обмен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энергетический обмен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диссимиляция</a:t>
            </a:r>
          </a:p>
          <a:p>
            <a:pPr>
              <a:buNone/>
            </a:pPr>
            <a:r>
              <a:rPr lang="ru-RU" sz="2400" b="1" i="1" dirty="0" smtClean="0"/>
              <a:t>	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метаболизм</a:t>
            </a:r>
          </a:p>
          <a:p>
            <a:pPr>
              <a:buNone/>
            </a:pPr>
            <a:r>
              <a:rPr lang="ru-RU" sz="2400" b="1" dirty="0" smtClean="0"/>
              <a:t>		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Выразите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связь между этими понятиями в виде опорной схемы и составьте по ней краткий рассказ.</a:t>
            </a:r>
          </a:p>
          <a:p>
            <a:endParaRPr lang="ru-RU" sz="24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2" name="Рисунок 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071546"/>
            <a:ext cx="8424862" cy="545307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иология">
  <a:themeElements>
    <a:clrScheme name="Биолог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иолог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Биолог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лог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лог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Биология</Template>
  <TotalTime>62</TotalTime>
  <Words>252</Words>
  <Application>Microsoft Office PowerPoint</Application>
  <PresentationFormat>Экран (4:3)</PresentationFormat>
  <Paragraphs>114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Биология</vt:lpstr>
      <vt:lpstr>Урок биологии в 10 классе «Реализация наследственной информации в клетке. Генетический код.»</vt:lpstr>
      <vt:lpstr> Эпиграф к уроку</vt:lpstr>
      <vt:lpstr>Слайд 3</vt:lpstr>
      <vt:lpstr> План урока:</vt:lpstr>
      <vt:lpstr>Задание 1</vt:lpstr>
      <vt:lpstr>Задание 2</vt:lpstr>
      <vt:lpstr>Задание 3</vt:lpstr>
      <vt:lpstr>Задание 4</vt:lpstr>
      <vt:lpstr>Слайд 9</vt:lpstr>
      <vt:lpstr>Слайд 10</vt:lpstr>
      <vt:lpstr>Строение белка</vt:lpstr>
      <vt:lpstr>Слайд 12</vt:lpstr>
      <vt:lpstr> Сравнительная характеристика  ДНК и белка</vt:lpstr>
      <vt:lpstr>Слайд 14</vt:lpstr>
      <vt:lpstr>Слайд 15</vt:lpstr>
      <vt:lpstr>Слайд 16</vt:lpstr>
      <vt:lpstr>Слайд 17</vt:lpstr>
      <vt:lpstr>  Установите соответствие между свойством кода и его определением 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Галя</cp:lastModifiedBy>
  <cp:revision>7</cp:revision>
  <dcterms:created xsi:type="dcterms:W3CDTF">2012-01-25T11:43:23Z</dcterms:created>
  <dcterms:modified xsi:type="dcterms:W3CDTF">2012-01-25T14:05:35Z</dcterms:modified>
</cp:coreProperties>
</file>